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handoutMasterIdLst>
    <p:handoutMasterId r:id="rId5"/>
  </p:handoutMasterIdLst>
  <p:sldIdLst>
    <p:sldId id="256"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A"/>
    <a:srgbClr val="FF79A6"/>
    <a:srgbClr val="00366C"/>
    <a:srgbClr val="FFFFFF"/>
    <a:srgbClr val="D20000"/>
    <a:srgbClr val="E20000"/>
    <a:srgbClr val="0033CC"/>
    <a:srgbClr val="9CB876"/>
    <a:srgbClr val="A1B27C"/>
    <a:srgbClr val="91B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3" autoAdjust="0"/>
  </p:normalViewPr>
  <p:slideViewPr>
    <p:cSldViewPr showGuides="1">
      <p:cViewPr>
        <p:scale>
          <a:sx n="100" d="100"/>
          <a:sy n="100" d="100"/>
        </p:scale>
        <p:origin x="534" y="-1578"/>
      </p:cViewPr>
      <p:guideLst>
        <p:guide orient="horz" pos="3120"/>
        <p:guide pos="2160"/>
      </p:guideLst>
    </p:cSldViewPr>
  </p:slideViewPr>
  <p:notesTextViewPr>
    <p:cViewPr>
      <p:scale>
        <a:sx n="100" d="100"/>
        <a:sy n="100" d="100"/>
      </p:scale>
      <p:origin x="0" y="0"/>
    </p:cViewPr>
  </p:notesTextViewPr>
  <p:notesViewPr>
    <p:cSldViewPr showGuides="1">
      <p:cViewPr varScale="1">
        <p:scale>
          <a:sx n="85" d="100"/>
          <a:sy n="85" d="100"/>
        </p:scale>
        <p:origin x="-2616" y="-11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3D81357E-6E54-491A-8C9A-1C92B0D0CF60}" type="datetimeFigureOut">
              <a:rPr kumimoji="1" lang="ja-JP" altLang="en-US" smtClean="0"/>
              <a:pPr/>
              <a:t>2016/10/31</a:t>
            </a:fld>
            <a:endParaRPr kumimoji="1" lang="ja-JP" altLang="en-US"/>
          </a:p>
        </p:txBody>
      </p:sp>
      <p:sp>
        <p:nvSpPr>
          <p:cNvPr id="4" name="フッター プレースホルダ 3"/>
          <p:cNvSpPr>
            <a:spLocks noGrp="1"/>
          </p:cNvSpPr>
          <p:nvPr>
            <p:ph type="ftr" sz="quarter" idx="2"/>
          </p:nvPr>
        </p:nvSpPr>
        <p:spPr>
          <a:xfrm>
            <a:off x="0" y="9370868"/>
            <a:ext cx="2919565" cy="493867"/>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626" y="9370868"/>
            <a:ext cx="2919565" cy="493867"/>
          </a:xfrm>
          <a:prstGeom prst="rect">
            <a:avLst/>
          </a:prstGeom>
        </p:spPr>
        <p:txBody>
          <a:bodyPr vert="horz" lIns="90763" tIns="45382" rIns="90763" bIns="45382" rtlCol="0" anchor="b"/>
          <a:lstStyle>
            <a:lvl1pPr algn="r">
              <a:defRPr sz="1200"/>
            </a:lvl1pPr>
          </a:lstStyle>
          <a:p>
            <a:fld id="{4D418D19-2919-4FF5-8F0A-B8CFD1349674}" type="slidenum">
              <a:rPr kumimoji="1" lang="ja-JP" altLang="en-US" smtClean="0"/>
              <a:pPr/>
              <a:t>‹#›</a:t>
            </a:fld>
            <a:endParaRPr kumimoji="1" lang="ja-JP" altLang="en-US"/>
          </a:p>
        </p:txBody>
      </p:sp>
    </p:spTree>
    <p:extLst>
      <p:ext uri="{BB962C8B-B14F-4D97-AF65-F5344CB8AC3E}">
        <p14:creationId xmlns:p14="http://schemas.microsoft.com/office/powerpoint/2010/main" val="312454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4A19C5FB-02B8-4B03-86BA-BF6086BBD40F}" type="datetimeFigureOut">
              <a:rPr kumimoji="1" lang="ja-JP" altLang="en-US" smtClean="0"/>
              <a:pPr/>
              <a:t>2016/10/31</a:t>
            </a:fld>
            <a:endParaRPr kumimoji="1" lang="ja-JP" altLang="en-US"/>
          </a:p>
        </p:txBody>
      </p:sp>
      <p:sp>
        <p:nvSpPr>
          <p:cNvPr id="4" name="スライド イメージ プレースホルダ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 4"/>
          <p:cNvSpPr>
            <a:spLocks noGrp="1"/>
          </p:cNvSpPr>
          <p:nvPr>
            <p:ph type="body" sz="quarter" idx="3"/>
          </p:nvPr>
        </p:nvSpPr>
        <p:spPr>
          <a:xfrm>
            <a:off x="673262" y="4686223"/>
            <a:ext cx="5389240" cy="4440077"/>
          </a:xfrm>
          <a:prstGeom prst="rect">
            <a:avLst/>
          </a:prstGeom>
        </p:spPr>
        <p:txBody>
          <a:bodyPr vert="horz" lIns="90763" tIns="45382" rIns="90763" bIns="4538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0868"/>
            <a:ext cx="2919565" cy="493867"/>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6" y="9370868"/>
            <a:ext cx="2919565" cy="493867"/>
          </a:xfrm>
          <a:prstGeom prst="rect">
            <a:avLst/>
          </a:prstGeom>
        </p:spPr>
        <p:txBody>
          <a:bodyPr vert="horz" lIns="90763" tIns="45382" rIns="90763" bIns="45382" rtlCol="0" anchor="b"/>
          <a:lstStyle>
            <a:lvl1pPr algn="r">
              <a:defRPr sz="1200"/>
            </a:lvl1pPr>
          </a:lstStyle>
          <a:p>
            <a:fld id="{159B3682-AD89-4946-B9FA-1735DF100A24}" type="slidenum">
              <a:rPr kumimoji="1" lang="ja-JP" altLang="en-US" smtClean="0"/>
              <a:pPr/>
              <a:t>‹#›</a:t>
            </a:fld>
            <a:endParaRPr kumimoji="1" lang="ja-JP" altLang="en-US"/>
          </a:p>
        </p:txBody>
      </p:sp>
    </p:spTree>
    <p:extLst>
      <p:ext uri="{BB962C8B-B14F-4D97-AF65-F5344CB8AC3E}">
        <p14:creationId xmlns:p14="http://schemas.microsoft.com/office/powerpoint/2010/main" val="38880425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492896" y="18130"/>
            <a:ext cx="3662164" cy="314452"/>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2311402"/>
            <a:ext cx="6172200" cy="6537502"/>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1"/>
            <a:ext cx="4514850" cy="8452202"/>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206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42900" y="2311400"/>
            <a:ext cx="6172200" cy="6537325"/>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338" y="4198938"/>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663"/>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4563"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4563" y="3141663"/>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8" name="フッター プレースホルダ 7"/>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4" name="フッター プレースホルダ 3"/>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3" name="フッター プレースホルダ 2"/>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3275"/>
            <a:ext cx="2255838" cy="6775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492896" y="18130"/>
            <a:ext cx="3662164" cy="314452"/>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42900" y="2311402"/>
            <a:ext cx="6172200" cy="6537502"/>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613" y="7753350"/>
            <a:ext cx="4114800" cy="1162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2311400"/>
            <a:ext cx="6172200" cy="65373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875"/>
            <a:ext cx="4476750" cy="8451850"/>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342900" y="9182100"/>
            <a:ext cx="1600200" cy="527050"/>
          </a:xfrm>
          <a:prstGeom prst="rect">
            <a:avLst/>
          </a:prstGeom>
        </p:spPr>
        <p:txBody>
          <a:bodyPr/>
          <a:lstStyle/>
          <a:p>
            <a:fld id="{5B3F2787-E904-480A-8262-030584783FF5}"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2100"/>
            <a:ext cx="1600200" cy="527050"/>
          </a:xfrm>
          <a:prstGeom prst="rect">
            <a:avLst/>
          </a:prstGeom>
        </p:spPr>
        <p:txBody>
          <a:bodyPr/>
          <a:lstStyle/>
          <a:p>
            <a:fld id="{026844BD-C6D0-4C51-BF6F-94FCAEC4AB3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5" name="フッター プレースホルダ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 5"/>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492896" y="18130"/>
            <a:ext cx="3662164" cy="314452"/>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92896" y="18130"/>
            <a:ext cx="3662164" cy="314452"/>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8" name="フッター プレースホルダ 7"/>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9" name="スライド番号プレースホルダ 8"/>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492896" y="18130"/>
            <a:ext cx="3662164" cy="314452"/>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4" name="フッター プレースホルダ 3"/>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5" name="スライド番号プレースホルダ 4"/>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3" name="フッター プレースホルダ 2"/>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4" name="スライド番号プレースホルダ 3"/>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a:xfrm>
            <a:off x="342900" y="9181396"/>
            <a:ext cx="1600200" cy="527402"/>
          </a:xfrm>
          <a:prstGeom prst="rect">
            <a:avLst/>
          </a:prstGeom>
        </p:spPr>
        <p:txBody>
          <a:bodyPr/>
          <a:lstStyle/>
          <a:p>
            <a:fld id="{CCA617FE-A265-467D-879F-728EAEE877AA}" type="datetimeFigureOut">
              <a:rPr kumimoji="1" lang="ja-JP" altLang="en-US" smtClean="0"/>
              <a:pPr/>
              <a:t>2016/10/31</a:t>
            </a:fld>
            <a:endParaRPr kumimoji="1" lang="ja-JP" altLang="en-US"/>
          </a:p>
        </p:txBody>
      </p:sp>
      <p:sp>
        <p:nvSpPr>
          <p:cNvPr id="6" name="フッター プレースホルダ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 6"/>
          <p:cNvSpPr>
            <a:spLocks noGrp="1"/>
          </p:cNvSpPr>
          <p:nvPr>
            <p:ph type="sldNum" sz="quarter" idx="12"/>
          </p:nvPr>
        </p:nvSpPr>
        <p:spPr>
          <a:xfrm>
            <a:off x="4914900" y="9181396"/>
            <a:ext cx="1600200" cy="527402"/>
          </a:xfrm>
          <a:prstGeom prst="rect">
            <a:avLst/>
          </a:prstGeom>
        </p:spPr>
        <p:txBody>
          <a:bodyPr/>
          <a:lstStyle/>
          <a:p>
            <a:fld id="{AA2B94D5-C379-4834-8FD0-63ACEF54080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18" Type="http://schemas.openxmlformats.org/officeDocument/2006/relationships/image" Target="../media/image6.emf"/><Relationship Id="rId3" Type="http://schemas.openxmlformats.org/officeDocument/2006/relationships/slideLayout" Target="../slideLayouts/slideLayout14.xml"/><Relationship Id="rId21" Type="http://schemas.openxmlformats.org/officeDocument/2006/relationships/image" Target="../media/image9.emf"/><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tif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kumimoji="1" sz="1800" kern="1200">
          <a:solidFill>
            <a:schemeClr val="tx1"/>
          </a:solidFill>
          <a:latin typeface="HGPｺﾞｼｯｸE" panose="020B0900000000000000" pitchFamily="50" charset="-128"/>
          <a:ea typeface="HGPｺﾞｼｯｸE" panose="020B0900000000000000"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0" name="正方形/長方形 69"/>
          <p:cNvSpPr/>
          <p:nvPr userDrawn="1"/>
        </p:nvSpPr>
        <p:spPr>
          <a:xfrm>
            <a:off x="0" y="1162482"/>
            <a:ext cx="6858000" cy="333085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userDrawn="1"/>
        </p:nvPicPr>
        <p:blipFill>
          <a:blip r:embed="rId13" cstate="print"/>
          <a:stretch>
            <a:fillRect/>
          </a:stretch>
        </p:blipFill>
        <p:spPr>
          <a:xfrm>
            <a:off x="626" y="4542511"/>
            <a:ext cx="6837496" cy="2233526"/>
          </a:xfrm>
          <a:prstGeom prst="rect">
            <a:avLst/>
          </a:prstGeom>
        </p:spPr>
      </p:pic>
      <p:pic>
        <p:nvPicPr>
          <p:cNvPr id="36" name="図 35" descr="開校パーツ６.png"/>
          <p:cNvPicPr>
            <a:picLocks noChangeAspect="1"/>
          </p:cNvPicPr>
          <p:nvPr userDrawn="1"/>
        </p:nvPicPr>
        <p:blipFill>
          <a:blip r:embed="rId14" cstate="print"/>
          <a:stretch>
            <a:fillRect/>
          </a:stretch>
        </p:blipFill>
        <p:spPr>
          <a:xfrm>
            <a:off x="4653762" y="2431731"/>
            <a:ext cx="2016224" cy="277945"/>
          </a:xfrm>
          <a:prstGeom prst="rect">
            <a:avLst/>
          </a:prstGeom>
        </p:spPr>
      </p:pic>
      <p:pic>
        <p:nvPicPr>
          <p:cNvPr id="39" name="図 38" descr="開校パーツ６.png"/>
          <p:cNvPicPr>
            <a:picLocks noChangeAspect="1"/>
          </p:cNvPicPr>
          <p:nvPr userDrawn="1"/>
        </p:nvPicPr>
        <p:blipFill>
          <a:blip r:embed="rId14" cstate="print"/>
          <a:stretch>
            <a:fillRect/>
          </a:stretch>
        </p:blipFill>
        <p:spPr>
          <a:xfrm>
            <a:off x="2421514" y="2448082"/>
            <a:ext cx="2016224" cy="277945"/>
          </a:xfrm>
          <a:prstGeom prst="rect">
            <a:avLst/>
          </a:prstGeom>
        </p:spPr>
      </p:pic>
      <p:pic>
        <p:nvPicPr>
          <p:cNvPr id="42" name="図 41" descr="ピンク２.png"/>
          <p:cNvPicPr>
            <a:picLocks noChangeAspect="1"/>
          </p:cNvPicPr>
          <p:nvPr userDrawn="1"/>
        </p:nvPicPr>
        <p:blipFill>
          <a:blip r:embed="rId15" cstate="print"/>
          <a:stretch>
            <a:fillRect/>
          </a:stretch>
        </p:blipFill>
        <p:spPr>
          <a:xfrm>
            <a:off x="110982" y="1870281"/>
            <a:ext cx="2093882" cy="287495"/>
          </a:xfrm>
          <a:prstGeom prst="rect">
            <a:avLst/>
          </a:prstGeom>
          <a:ln>
            <a:solidFill>
              <a:schemeClr val="bg1"/>
            </a:solidFill>
          </a:ln>
        </p:spPr>
      </p:pic>
      <p:pic>
        <p:nvPicPr>
          <p:cNvPr id="43" name="図 42" descr="イエロー.png"/>
          <p:cNvPicPr>
            <a:picLocks noChangeAspect="1"/>
          </p:cNvPicPr>
          <p:nvPr userDrawn="1"/>
        </p:nvPicPr>
        <p:blipFill>
          <a:blip r:embed="rId16" cstate="print"/>
          <a:stretch>
            <a:fillRect/>
          </a:stretch>
        </p:blipFill>
        <p:spPr>
          <a:xfrm>
            <a:off x="2384884" y="1875326"/>
            <a:ext cx="2088232" cy="282452"/>
          </a:xfrm>
          <a:prstGeom prst="rect">
            <a:avLst/>
          </a:prstGeom>
          <a:ln>
            <a:solidFill>
              <a:schemeClr val="bg1"/>
            </a:solidFill>
          </a:ln>
        </p:spPr>
      </p:pic>
      <p:pic>
        <p:nvPicPr>
          <p:cNvPr id="44" name="図 43" descr="ブルー.png"/>
          <p:cNvPicPr>
            <a:picLocks noChangeAspect="1"/>
          </p:cNvPicPr>
          <p:nvPr userDrawn="1"/>
        </p:nvPicPr>
        <p:blipFill>
          <a:blip r:embed="rId17" cstate="print"/>
          <a:stretch>
            <a:fillRect/>
          </a:stretch>
        </p:blipFill>
        <p:spPr>
          <a:xfrm>
            <a:off x="4665217" y="1870281"/>
            <a:ext cx="2088232" cy="287495"/>
          </a:xfrm>
          <a:prstGeom prst="rect">
            <a:avLst/>
          </a:prstGeom>
          <a:ln>
            <a:solidFill>
              <a:schemeClr val="bg1"/>
            </a:solidFill>
          </a:ln>
        </p:spPr>
      </p:pic>
      <p:pic>
        <p:nvPicPr>
          <p:cNvPr id="9" name="図 8"/>
          <p:cNvPicPr>
            <a:picLocks noChangeAspect="1"/>
          </p:cNvPicPr>
          <p:nvPr/>
        </p:nvPicPr>
        <p:blipFill>
          <a:blip r:embed="rId18" cstate="print"/>
          <a:stretch>
            <a:fillRect/>
          </a:stretch>
        </p:blipFill>
        <p:spPr>
          <a:xfrm>
            <a:off x="12370" y="9369661"/>
            <a:ext cx="6825751" cy="480427"/>
          </a:xfrm>
          <a:prstGeom prst="rect">
            <a:avLst/>
          </a:prstGeom>
        </p:spPr>
      </p:pic>
      <p:sp>
        <p:nvSpPr>
          <p:cNvPr id="10" name="正方形/長方形 9"/>
          <p:cNvSpPr/>
          <p:nvPr/>
        </p:nvSpPr>
        <p:spPr>
          <a:xfrm>
            <a:off x="12370" y="6825208"/>
            <a:ext cx="6825751" cy="2486376"/>
          </a:xfrm>
          <a:prstGeom prst="rect">
            <a:avLst/>
          </a:prstGeom>
          <a:solidFill>
            <a:srgbClr val="9C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600" y="6905101"/>
            <a:ext cx="5641201" cy="507831"/>
          </a:xfrm>
          <a:prstGeom prst="rect">
            <a:avLst/>
          </a:prstGeom>
          <a:noFill/>
        </p:spPr>
        <p:txBody>
          <a:bodyPr wrap="square" rtlCol="0">
            <a:spAutoFit/>
          </a:bodyPr>
          <a:lstStyle/>
          <a:p>
            <a:r>
              <a:rPr kumimoji="1" lang="ja-JP" altLang="en-US" sz="2700" b="1" dirty="0" smtClean="0">
                <a:solidFill>
                  <a:srgbClr val="E20000"/>
                </a:solidFill>
                <a:latin typeface="HGPｺﾞｼｯｸE" panose="020B0900000000000000" pitchFamily="50" charset="-128"/>
                <a:ea typeface="HGPｺﾞｼｯｸE" panose="020B0900000000000000" pitchFamily="50" charset="-128"/>
              </a:rPr>
              <a:t>トライは料金が高いとお考えですか？</a:t>
            </a:r>
            <a:endParaRPr kumimoji="1" lang="ja-JP" altLang="en-US" sz="2700" b="1" dirty="0">
              <a:solidFill>
                <a:srgbClr val="E20000"/>
              </a:solidFill>
              <a:latin typeface="HGPｺﾞｼｯｸE" panose="020B0900000000000000" pitchFamily="50" charset="-128"/>
              <a:ea typeface="HGPｺﾞｼｯｸE" panose="020B0900000000000000" pitchFamily="50" charset="-128"/>
            </a:endParaRPr>
          </a:p>
        </p:txBody>
      </p:sp>
      <p:pic>
        <p:nvPicPr>
          <p:cNvPr id="21" name="図 20"/>
          <p:cNvPicPr>
            <a:picLocks noChangeAspect="1"/>
          </p:cNvPicPr>
          <p:nvPr/>
        </p:nvPicPr>
        <p:blipFill rotWithShape="1">
          <a:blip r:embed="rId19" cstate="print">
            <a:extLst>
              <a:ext uri="{28A0092B-C50C-407E-A947-70E740481C1C}">
                <a14:useLocalDpi xmlns:a14="http://schemas.microsoft.com/office/drawing/2010/main" val="0"/>
              </a:ext>
            </a:extLst>
          </a:blip>
          <a:srcRect l="29421" t="1031" r="29629" b="31770"/>
          <a:stretch/>
        </p:blipFill>
        <p:spPr>
          <a:xfrm>
            <a:off x="5942299" y="6754930"/>
            <a:ext cx="835596" cy="771319"/>
          </a:xfrm>
          <a:prstGeom prst="rect">
            <a:avLst/>
          </a:prstGeom>
        </p:spPr>
      </p:pic>
      <p:sp>
        <p:nvSpPr>
          <p:cNvPr id="22" name="正方形/長方形 21"/>
          <p:cNvSpPr/>
          <p:nvPr/>
        </p:nvSpPr>
        <p:spPr>
          <a:xfrm>
            <a:off x="5085184" y="7541486"/>
            <a:ext cx="1668265" cy="16980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388443" y="8375480"/>
            <a:ext cx="1087637" cy="400110"/>
          </a:xfrm>
          <a:prstGeom prst="rect">
            <a:avLst/>
          </a:prstGeom>
          <a:noFill/>
        </p:spPr>
        <p:txBody>
          <a:bodyPr wrap="square" rtlCol="0">
            <a:spAutoFit/>
          </a:bodyPr>
          <a:lstStyle/>
          <a:p>
            <a:pPr algn="ctr"/>
            <a:r>
              <a:rPr kumimoji="1" lang="ja-JP" altLang="en-US" sz="2000" b="1" dirty="0" smtClean="0">
                <a:solidFill>
                  <a:schemeClr val="bg1">
                    <a:lumMod val="65000"/>
                  </a:schemeClr>
                </a:solidFill>
                <a:latin typeface="HGPｺﾞｼｯｸE" panose="020B0900000000000000" pitchFamily="50" charset="-128"/>
                <a:ea typeface="HGPｺﾞｼｯｸE" panose="020B0900000000000000" pitchFamily="50" charset="-128"/>
              </a:rPr>
              <a:t>ＭＡＰ</a:t>
            </a:r>
            <a:endParaRPr kumimoji="1" lang="ja-JP" altLang="en-US" sz="2000" b="1" dirty="0">
              <a:solidFill>
                <a:schemeClr val="bg1">
                  <a:lumMod val="65000"/>
                </a:schemeClr>
              </a:solidFill>
              <a:latin typeface="HGPｺﾞｼｯｸE" panose="020B0900000000000000" pitchFamily="50" charset="-128"/>
              <a:ea typeface="HGPｺﾞｼｯｸE" panose="020B0900000000000000" pitchFamily="50" charset="-128"/>
            </a:endParaRPr>
          </a:p>
        </p:txBody>
      </p:sp>
      <p:pic>
        <p:nvPicPr>
          <p:cNvPr id="28" name="図 27"/>
          <p:cNvPicPr>
            <a:picLocks noChangeAspect="1"/>
          </p:cNvPicPr>
          <p:nvPr/>
        </p:nvPicPr>
        <p:blipFill rotWithShape="1">
          <a:blip r:embed="rId20" cstate="print">
            <a:clrChange>
              <a:clrFrom>
                <a:srgbClr val="A5C038"/>
              </a:clrFrom>
              <a:clrTo>
                <a:srgbClr val="A5C038">
                  <a:alpha val="0"/>
                </a:srgbClr>
              </a:clrTo>
            </a:clrChange>
          </a:blip>
          <a:srcRect l="14475" t="3824"/>
          <a:stretch/>
        </p:blipFill>
        <p:spPr>
          <a:xfrm>
            <a:off x="60803" y="8121352"/>
            <a:ext cx="4975949" cy="833085"/>
          </a:xfrm>
          <a:prstGeom prst="rect">
            <a:avLst/>
          </a:prstGeom>
        </p:spPr>
      </p:pic>
      <p:sp>
        <p:nvSpPr>
          <p:cNvPr id="64" name="テキスト ボックス 63"/>
          <p:cNvSpPr txBox="1"/>
          <p:nvPr/>
        </p:nvSpPr>
        <p:spPr>
          <a:xfrm>
            <a:off x="5548450" y="7285283"/>
            <a:ext cx="524503" cy="292388"/>
          </a:xfrm>
          <a:prstGeom prst="rect">
            <a:avLst/>
          </a:prstGeom>
          <a:noFill/>
        </p:spPr>
        <p:txBody>
          <a:bodyPr wrap="none" rtlCol="0">
            <a:spAutoFit/>
          </a:bodyPr>
          <a:lstStyle/>
          <a:p>
            <a:pPr algn="ctr"/>
            <a:r>
              <a:rPr kumimoji="1" lang="ja-JP" altLang="en-US" sz="600" dirty="0" smtClean="0">
                <a:solidFill>
                  <a:schemeClr val="bg1"/>
                </a:solidFill>
                <a:latin typeface="HGPｺﾞｼｯｸM" panose="020B0600000000000000" pitchFamily="50" charset="-128"/>
                <a:ea typeface="HGPｺﾞｼｯｸM" panose="020B0600000000000000" pitchFamily="50" charset="-128"/>
              </a:rPr>
              <a:t>教育のプロ</a:t>
            </a:r>
            <a:endParaRPr kumimoji="1" lang="en-US" altLang="ja-JP" sz="600" dirty="0" smtClean="0">
              <a:solidFill>
                <a:schemeClr val="bg1"/>
              </a:solidFill>
              <a:latin typeface="HGPｺﾞｼｯｸM" panose="020B0600000000000000" pitchFamily="50" charset="-128"/>
              <a:ea typeface="HGPｺﾞｼｯｸM" panose="020B0600000000000000" pitchFamily="50" charset="-128"/>
            </a:endParaRPr>
          </a:p>
          <a:p>
            <a:pPr algn="ctr"/>
            <a:r>
              <a:rPr kumimoji="1" lang="ja-JP" altLang="en-US" sz="700" b="1" dirty="0" smtClean="0">
                <a:solidFill>
                  <a:schemeClr val="bg1"/>
                </a:solidFill>
                <a:latin typeface="HGPｺﾞｼｯｸM" panose="020B0600000000000000" pitchFamily="50" charset="-128"/>
                <a:ea typeface="HGPｺﾞｼｯｸM" panose="020B0600000000000000" pitchFamily="50" charset="-128"/>
              </a:rPr>
              <a:t>トライさん</a:t>
            </a:r>
            <a:endParaRPr kumimoji="1" lang="en-US" altLang="ja-JP" sz="70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66" name="テキスト ボックス 65"/>
          <p:cNvSpPr txBox="1"/>
          <p:nvPr/>
        </p:nvSpPr>
        <p:spPr>
          <a:xfrm>
            <a:off x="-51961" y="8985448"/>
            <a:ext cx="1896785" cy="307777"/>
          </a:xfrm>
          <a:prstGeom prst="rect">
            <a:avLst/>
          </a:prstGeom>
          <a:noFill/>
        </p:spPr>
        <p:txBody>
          <a:bodyPr wrap="square" rtlCol="0">
            <a:spAutoFit/>
          </a:bodyPr>
          <a:lstStyle/>
          <a:p>
            <a:pPr algn="ctr"/>
            <a:r>
              <a:rPr kumimoji="1" lang="ja-JP" altLang="en-US" sz="1400" b="1" dirty="0" smtClean="0">
                <a:solidFill>
                  <a:srgbClr val="0033CC"/>
                </a:solidFill>
                <a:latin typeface="HGPｺﾞｼｯｸE" panose="020B0900000000000000" pitchFamily="50" charset="-128"/>
                <a:ea typeface="HGPｺﾞｼｯｸE" panose="020B0900000000000000" pitchFamily="50" charset="-128"/>
              </a:rPr>
              <a:t>無料</a:t>
            </a:r>
            <a:r>
              <a:rPr kumimoji="1" lang="ja-JP" altLang="en-US" sz="1400" b="1" dirty="0" smtClean="0">
                <a:solidFill>
                  <a:srgbClr val="E20000"/>
                </a:solidFill>
                <a:latin typeface="HGPｺﾞｼｯｸE" panose="020B0900000000000000" pitchFamily="50" charset="-128"/>
                <a:ea typeface="HGPｺﾞｼｯｸE" panose="020B0900000000000000" pitchFamily="50" charset="-128"/>
              </a:rPr>
              <a:t>体験授業</a:t>
            </a:r>
            <a:r>
              <a:rPr kumimoji="1" lang="ja-JP" altLang="en-US" sz="1400" b="1" dirty="0" smtClean="0">
                <a:solidFill>
                  <a:srgbClr val="0033CC"/>
                </a:solidFill>
                <a:latin typeface="HGPｺﾞｼｯｸE" panose="020B0900000000000000" pitchFamily="50" charset="-128"/>
                <a:ea typeface="HGPｺﾞｼｯｸE" panose="020B0900000000000000" pitchFamily="50" charset="-128"/>
              </a:rPr>
              <a:t>受付中</a:t>
            </a:r>
            <a:endParaRPr kumimoji="1" lang="ja-JP" altLang="en-US" sz="1400" b="1" dirty="0">
              <a:solidFill>
                <a:srgbClr val="0033CC"/>
              </a:solidFill>
              <a:latin typeface="HGPｺﾞｼｯｸE" panose="020B0900000000000000" pitchFamily="50" charset="-128"/>
              <a:ea typeface="HGPｺﾞｼｯｸE" panose="020B0900000000000000" pitchFamily="50" charset="-128"/>
            </a:endParaRPr>
          </a:p>
        </p:txBody>
      </p:sp>
      <p:sp>
        <p:nvSpPr>
          <p:cNvPr id="67" name="テキスト ボックス 66"/>
          <p:cNvSpPr txBox="1"/>
          <p:nvPr/>
        </p:nvSpPr>
        <p:spPr>
          <a:xfrm>
            <a:off x="1666714" y="8985448"/>
            <a:ext cx="1896785" cy="307777"/>
          </a:xfrm>
          <a:prstGeom prst="rect">
            <a:avLst/>
          </a:prstGeom>
          <a:noFill/>
        </p:spPr>
        <p:txBody>
          <a:bodyPr wrap="square" rtlCol="0">
            <a:spAutoFit/>
          </a:bodyPr>
          <a:lstStyle/>
          <a:p>
            <a:pPr algn="ctr"/>
            <a:r>
              <a:rPr kumimoji="1" lang="ja-JP" altLang="en-US" sz="1400" b="1" dirty="0" smtClean="0">
                <a:solidFill>
                  <a:srgbClr val="0033CC"/>
                </a:solidFill>
                <a:latin typeface="HGPｺﾞｼｯｸE" panose="020B0900000000000000" pitchFamily="50" charset="-128"/>
                <a:ea typeface="HGPｺﾞｼｯｸE" panose="020B0900000000000000" pitchFamily="50" charset="-128"/>
              </a:rPr>
              <a:t>無料</a:t>
            </a:r>
            <a:r>
              <a:rPr kumimoji="1" lang="ja-JP" altLang="en-US" sz="1400" b="1" dirty="0" smtClean="0">
                <a:solidFill>
                  <a:srgbClr val="E20000"/>
                </a:solidFill>
                <a:latin typeface="HGPｺﾞｼｯｸE" panose="020B0900000000000000" pitchFamily="50" charset="-128"/>
                <a:ea typeface="HGPｺﾞｼｯｸE" panose="020B0900000000000000" pitchFamily="50" charset="-128"/>
              </a:rPr>
              <a:t>学習相談</a:t>
            </a:r>
            <a:r>
              <a:rPr kumimoji="1" lang="ja-JP" altLang="en-US" sz="1400" b="1" dirty="0" smtClean="0">
                <a:solidFill>
                  <a:srgbClr val="0033CC"/>
                </a:solidFill>
                <a:latin typeface="HGPｺﾞｼｯｸE" panose="020B0900000000000000" pitchFamily="50" charset="-128"/>
                <a:ea typeface="HGPｺﾞｼｯｸE" panose="020B0900000000000000" pitchFamily="50" charset="-128"/>
              </a:rPr>
              <a:t>受付中</a:t>
            </a:r>
            <a:endParaRPr kumimoji="1" lang="ja-JP" altLang="en-US" sz="1400" b="1" dirty="0">
              <a:solidFill>
                <a:srgbClr val="0033CC"/>
              </a:solidFill>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3260407" y="8985448"/>
            <a:ext cx="1896785" cy="307777"/>
          </a:xfrm>
          <a:prstGeom prst="rect">
            <a:avLst/>
          </a:prstGeom>
          <a:noFill/>
        </p:spPr>
        <p:txBody>
          <a:bodyPr wrap="square" rtlCol="0">
            <a:spAutoFit/>
          </a:bodyPr>
          <a:lstStyle/>
          <a:p>
            <a:pPr algn="ctr"/>
            <a:r>
              <a:rPr kumimoji="1" lang="ja-JP" altLang="en-US" sz="1400" b="1" dirty="0" smtClean="0">
                <a:solidFill>
                  <a:srgbClr val="E20000"/>
                </a:solidFill>
                <a:latin typeface="HGPｺﾞｼｯｸE" panose="020B0900000000000000" pitchFamily="50" charset="-128"/>
                <a:ea typeface="HGPｺﾞｼｯｸE" panose="020B0900000000000000" pitchFamily="50" charset="-128"/>
              </a:rPr>
              <a:t>自習スペース</a:t>
            </a:r>
            <a:r>
              <a:rPr kumimoji="1" lang="ja-JP" altLang="en-US" sz="1400" b="1" dirty="0" smtClean="0">
                <a:solidFill>
                  <a:srgbClr val="0033CC"/>
                </a:solidFill>
                <a:latin typeface="HGPｺﾞｼｯｸE" panose="020B0900000000000000" pitchFamily="50" charset="-128"/>
                <a:ea typeface="HGPｺﾞｼｯｸE" panose="020B0900000000000000" pitchFamily="50" charset="-128"/>
              </a:rPr>
              <a:t>完備</a:t>
            </a:r>
            <a:endParaRPr kumimoji="1" lang="ja-JP" altLang="en-US" sz="1400" b="1" dirty="0">
              <a:solidFill>
                <a:srgbClr val="0033CC"/>
              </a:solidFill>
              <a:latin typeface="HGPｺﾞｼｯｸE" panose="020B0900000000000000" pitchFamily="50" charset="-128"/>
              <a:ea typeface="HGPｺﾞｼｯｸE" panose="020B0900000000000000" pitchFamily="50" charset="-128"/>
            </a:endParaRPr>
          </a:p>
        </p:txBody>
      </p:sp>
      <p:pic>
        <p:nvPicPr>
          <p:cNvPr id="61" name="図 60"/>
          <p:cNvPicPr>
            <a:picLocks noChangeAspect="1"/>
          </p:cNvPicPr>
          <p:nvPr/>
        </p:nvPicPr>
        <p:blipFill>
          <a:blip r:embed="rId21" cstate="print">
            <a:clrChange>
              <a:clrFrom>
                <a:srgbClr val="A5C038"/>
              </a:clrFrom>
              <a:clrTo>
                <a:srgbClr val="A5C038">
                  <a:alpha val="0"/>
                </a:srgbClr>
              </a:clrTo>
            </a:clrChange>
          </a:blip>
          <a:stretch>
            <a:fillRect/>
          </a:stretch>
        </p:blipFill>
        <p:spPr>
          <a:xfrm>
            <a:off x="110982" y="7444139"/>
            <a:ext cx="2969438" cy="594806"/>
          </a:xfrm>
          <a:prstGeom prst="rect">
            <a:avLst/>
          </a:prstGeom>
        </p:spPr>
      </p:pic>
      <p:pic>
        <p:nvPicPr>
          <p:cNvPr id="63" name="図 62"/>
          <p:cNvPicPr>
            <a:picLocks noChangeAspect="1"/>
          </p:cNvPicPr>
          <p:nvPr/>
        </p:nvPicPr>
        <p:blipFill>
          <a:blip r:embed="rId22" cstate="print">
            <a:clrChange>
              <a:clrFrom>
                <a:srgbClr val="A5C038"/>
              </a:clrFrom>
              <a:clrTo>
                <a:srgbClr val="A5C038">
                  <a:alpha val="0"/>
                </a:srgbClr>
              </a:clrTo>
            </a:clrChange>
          </a:blip>
          <a:stretch>
            <a:fillRect/>
          </a:stretch>
        </p:blipFill>
        <p:spPr>
          <a:xfrm>
            <a:off x="3080420" y="7580005"/>
            <a:ext cx="1953476" cy="358354"/>
          </a:xfrm>
          <a:prstGeom prst="rect">
            <a:avLst/>
          </a:prstGeom>
        </p:spPr>
      </p:pic>
      <p:sp>
        <p:nvSpPr>
          <p:cNvPr id="72" name="テキスト ボックス 71"/>
          <p:cNvSpPr txBox="1"/>
          <p:nvPr/>
        </p:nvSpPr>
        <p:spPr>
          <a:xfrm>
            <a:off x="3143141" y="7883420"/>
            <a:ext cx="1969375" cy="184666"/>
          </a:xfrm>
          <a:prstGeom prst="rect">
            <a:avLst/>
          </a:prstGeom>
          <a:noFill/>
        </p:spPr>
        <p:txBody>
          <a:bodyPr wrap="square" rtlCol="0">
            <a:spAutoFit/>
          </a:bodyPr>
          <a:lstStyle/>
          <a:p>
            <a:pPr algn="r"/>
            <a:r>
              <a:rPr kumimoji="1" lang="en-US" altLang="ja-JP" sz="600" dirty="0" smtClean="0">
                <a:solidFill>
                  <a:schemeClr val="tx1"/>
                </a:solidFill>
                <a:latin typeface="HGPｺﾞｼｯｸM" panose="020B0600000000000000" pitchFamily="50" charset="-128"/>
                <a:ea typeface="HGPｺﾞｼｯｸM" panose="020B0600000000000000" pitchFamily="50" charset="-128"/>
              </a:rPr>
              <a:t>※</a:t>
            </a:r>
            <a:r>
              <a:rPr kumimoji="1" lang="ja-JP" altLang="en-US" sz="600" dirty="0" smtClean="0">
                <a:solidFill>
                  <a:schemeClr val="tx1"/>
                </a:solidFill>
                <a:latin typeface="HGPｺﾞｼｯｸM" panose="020B0600000000000000" pitchFamily="50" charset="-128"/>
                <a:ea typeface="HGPｺﾞｼｯｸM" panose="020B0600000000000000" pitchFamily="50" charset="-128"/>
              </a:rPr>
              <a:t>上記料金は小学生の週</a:t>
            </a:r>
            <a:r>
              <a:rPr kumimoji="1" lang="en-US" altLang="ja-JP" sz="60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600" dirty="0" smtClean="0">
                <a:solidFill>
                  <a:schemeClr val="tx1"/>
                </a:solidFill>
                <a:latin typeface="HGPｺﾞｼｯｸM" panose="020B0600000000000000" pitchFamily="50" charset="-128"/>
                <a:ea typeface="HGPｺﾞｼｯｸM" panose="020B0600000000000000" pitchFamily="50" charset="-128"/>
              </a:rPr>
              <a:t>回９０分の料金です。</a:t>
            </a:r>
            <a:endParaRPr kumimoji="1" lang="en-US" altLang="ja-JP" sz="700" b="1" dirty="0" smtClean="0">
              <a:solidFill>
                <a:schemeClr val="tx1"/>
              </a:solidFill>
              <a:latin typeface="HGPｺﾞｼｯｸM" panose="020B0600000000000000" pitchFamily="50" charset="-128"/>
              <a:ea typeface="HGPｺﾞｼｯｸM" panose="020B0600000000000000" pitchFamily="50" charset="-128"/>
            </a:endParaRPr>
          </a:p>
        </p:txBody>
      </p:sp>
      <p:sp>
        <p:nvSpPr>
          <p:cNvPr id="79" name="テキスト ボックス 78"/>
          <p:cNvSpPr txBox="1"/>
          <p:nvPr userDrawn="1"/>
        </p:nvSpPr>
        <p:spPr>
          <a:xfrm>
            <a:off x="16641" y="527986"/>
            <a:ext cx="6885384" cy="584775"/>
          </a:xfrm>
          <a:prstGeom prst="rect">
            <a:avLst/>
          </a:prstGeom>
          <a:noFill/>
        </p:spPr>
        <p:txBody>
          <a:bodyPr wrap="square" rtlCol="0">
            <a:spAutoFit/>
          </a:bodyPr>
          <a:lstStyle/>
          <a:p>
            <a:pPr algn="dist"/>
            <a:r>
              <a:rPr kumimoji="1" lang="ja-JP" altLang="en-US" sz="1600" b="0" dirty="0" smtClean="0">
                <a:solidFill>
                  <a:schemeClr val="tx1"/>
                </a:solidFill>
                <a:latin typeface="HGPｺﾞｼｯｸE" panose="020B0900000000000000" pitchFamily="50" charset="-128"/>
                <a:ea typeface="HGPｺﾞｼｯｸE" panose="020B0900000000000000" pitchFamily="50" charset="-128"/>
              </a:rPr>
              <a:t>実績のあるトライだからできる完全オーダーメイドプランと、</a:t>
            </a:r>
            <a:endParaRPr kumimoji="1" lang="en-US" altLang="ja-JP" sz="1600" b="0" dirty="0" smtClean="0">
              <a:solidFill>
                <a:schemeClr val="tx1"/>
              </a:solidFill>
              <a:latin typeface="HGPｺﾞｼｯｸE" panose="020B0900000000000000" pitchFamily="50" charset="-128"/>
              <a:ea typeface="HGPｺﾞｼｯｸE" panose="020B0900000000000000" pitchFamily="50" charset="-128"/>
            </a:endParaRPr>
          </a:p>
          <a:p>
            <a:pPr algn="dist"/>
            <a:r>
              <a:rPr kumimoji="1" lang="ja-JP" altLang="en-US" sz="1600" b="0" dirty="0" smtClean="0">
                <a:solidFill>
                  <a:schemeClr val="tx1"/>
                </a:solidFill>
                <a:latin typeface="HGPｺﾞｼｯｸE" panose="020B0900000000000000" pitchFamily="50" charset="-128"/>
                <a:ea typeface="HGPｺﾞｼｯｸE" panose="020B0900000000000000" pitchFamily="50" charset="-128"/>
              </a:rPr>
              <a:t>実績豊富な厳選された教師がお子さまの学習効果を高めます。</a:t>
            </a:r>
            <a:endParaRPr kumimoji="1" lang="en-US" altLang="ja-JP" sz="1600" b="0" dirty="0" smtClean="0">
              <a:solidFill>
                <a:schemeClr val="tx1"/>
              </a:solidFill>
              <a:latin typeface="HGPｺﾞｼｯｸE" panose="020B0900000000000000" pitchFamily="50" charset="-128"/>
              <a:ea typeface="HGPｺﾞｼｯｸE" panose="020B0900000000000000" pitchFamily="50" charset="-128"/>
            </a:endParaRPr>
          </a:p>
        </p:txBody>
      </p:sp>
      <p:sp>
        <p:nvSpPr>
          <p:cNvPr id="71" name="角丸四角形 70"/>
          <p:cNvSpPr/>
          <p:nvPr userDrawn="1"/>
        </p:nvSpPr>
        <p:spPr>
          <a:xfrm>
            <a:off x="110982" y="1294989"/>
            <a:ext cx="6642467" cy="425105"/>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userDrawn="1"/>
        </p:nvSpPr>
        <p:spPr>
          <a:xfrm>
            <a:off x="1161548" y="1322875"/>
            <a:ext cx="4515652" cy="369332"/>
          </a:xfrm>
          <a:prstGeom prst="rect">
            <a:avLst/>
          </a:prstGeom>
          <a:noFill/>
        </p:spPr>
        <p:txBody>
          <a:bodyPr wrap="square" rtlCol="0">
            <a:spAutoFit/>
          </a:bodyPr>
          <a:lstStyle/>
          <a:p>
            <a:pPr algn="dist"/>
            <a:r>
              <a:rPr kumimoji="1" lang="ja-JP" altLang="en-US" sz="1800" b="1" dirty="0" smtClean="0">
                <a:solidFill>
                  <a:schemeClr val="accent1"/>
                </a:solidFill>
                <a:latin typeface="HGP創英角ｺﾞｼｯｸUB" panose="020B0900000000000000" pitchFamily="50" charset="-128"/>
                <a:ea typeface="HGP創英角ｺﾞｼｯｸUB" panose="020B0900000000000000" pitchFamily="50" charset="-128"/>
              </a:rPr>
              <a:t>トライプラスの人気コース</a:t>
            </a:r>
            <a:endParaRPr kumimoji="1" lang="en-US" altLang="ja-JP" sz="1800" b="1" dirty="0" smtClean="0">
              <a:solidFill>
                <a:schemeClr val="accent1"/>
              </a:solidFill>
              <a:latin typeface="HGP創英角ｺﾞｼｯｸUB" panose="020B0900000000000000" pitchFamily="50" charset="-128"/>
              <a:ea typeface="HGP創英角ｺﾞｼｯｸUB" panose="020B0900000000000000" pitchFamily="50" charset="-128"/>
            </a:endParaRPr>
          </a:p>
        </p:txBody>
      </p:sp>
      <p:sp>
        <p:nvSpPr>
          <p:cNvPr id="81" name="テキスト ボックス 80"/>
          <p:cNvSpPr txBox="1"/>
          <p:nvPr userDrawn="1"/>
        </p:nvSpPr>
        <p:spPr>
          <a:xfrm>
            <a:off x="545855" y="1835648"/>
            <a:ext cx="1224136" cy="338554"/>
          </a:xfrm>
          <a:prstGeom prst="rect">
            <a:avLst/>
          </a:prstGeom>
          <a:noFill/>
        </p:spPr>
        <p:txBody>
          <a:bodyPr wrap="square" rtlCol="0">
            <a:spAutoFit/>
          </a:bodyPr>
          <a:lstStyle/>
          <a:p>
            <a:pPr algn="dist"/>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小学生</a:t>
            </a:r>
            <a:endParaRPr kumimoji="1" lang="en-US" altLang="ja-JP" sz="1600" b="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2" name="テキスト ボックス 81"/>
          <p:cNvSpPr txBox="1"/>
          <p:nvPr userDrawn="1"/>
        </p:nvSpPr>
        <p:spPr>
          <a:xfrm>
            <a:off x="2847265" y="1835648"/>
            <a:ext cx="1224136" cy="338554"/>
          </a:xfrm>
          <a:prstGeom prst="rect">
            <a:avLst/>
          </a:prstGeom>
          <a:noFill/>
        </p:spPr>
        <p:txBody>
          <a:bodyPr wrap="square" rtlCol="0">
            <a:spAutoFit/>
          </a:bodyPr>
          <a:lstStyle/>
          <a:p>
            <a:pPr algn="dist"/>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中学生</a:t>
            </a:r>
            <a:endParaRPr kumimoji="1" lang="en-US" altLang="ja-JP" sz="1600" b="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3" name="テキスト ボックス 82"/>
          <p:cNvSpPr txBox="1"/>
          <p:nvPr userDrawn="1"/>
        </p:nvSpPr>
        <p:spPr>
          <a:xfrm>
            <a:off x="5148675" y="1825138"/>
            <a:ext cx="1224136" cy="338554"/>
          </a:xfrm>
          <a:prstGeom prst="rect">
            <a:avLst/>
          </a:prstGeom>
          <a:noFill/>
        </p:spPr>
        <p:txBody>
          <a:bodyPr wrap="square" rtlCol="0">
            <a:spAutoFit/>
          </a:bodyPr>
          <a:lstStyle/>
          <a:p>
            <a:pPr algn="dist"/>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高校生</a:t>
            </a:r>
            <a:endParaRPr kumimoji="1" lang="en-US" altLang="ja-JP" sz="1600" b="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4" name="角丸四角形 83"/>
          <p:cNvSpPr/>
          <p:nvPr userDrawn="1"/>
        </p:nvSpPr>
        <p:spPr>
          <a:xfrm>
            <a:off x="104809" y="2268737"/>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userDrawn="1"/>
        </p:nvSpPr>
        <p:spPr>
          <a:xfrm>
            <a:off x="108306" y="2694751"/>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userDrawn="1"/>
        </p:nvSpPr>
        <p:spPr>
          <a:xfrm>
            <a:off x="104808" y="3120112"/>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userDrawn="1"/>
        </p:nvSpPr>
        <p:spPr>
          <a:xfrm>
            <a:off x="104808" y="3544251"/>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userDrawn="1"/>
        </p:nvSpPr>
        <p:spPr>
          <a:xfrm>
            <a:off x="104808" y="3968390"/>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p:cNvSpPr/>
          <p:nvPr userDrawn="1"/>
        </p:nvSpPr>
        <p:spPr>
          <a:xfrm>
            <a:off x="2373373" y="2274105"/>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userDrawn="1"/>
        </p:nvSpPr>
        <p:spPr>
          <a:xfrm>
            <a:off x="2376870" y="2700119"/>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userDrawn="1"/>
        </p:nvSpPr>
        <p:spPr>
          <a:xfrm>
            <a:off x="2373372" y="3125480"/>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userDrawn="1"/>
        </p:nvSpPr>
        <p:spPr>
          <a:xfrm>
            <a:off x="2373372" y="3549619"/>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userDrawn="1"/>
        </p:nvSpPr>
        <p:spPr>
          <a:xfrm>
            <a:off x="2373372" y="3973758"/>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p:cNvSpPr/>
          <p:nvPr userDrawn="1"/>
        </p:nvSpPr>
        <p:spPr>
          <a:xfrm>
            <a:off x="4655849" y="2270273"/>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 96"/>
          <p:cNvSpPr/>
          <p:nvPr userDrawn="1"/>
        </p:nvSpPr>
        <p:spPr>
          <a:xfrm>
            <a:off x="4659346" y="2696287"/>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userDrawn="1"/>
        </p:nvSpPr>
        <p:spPr>
          <a:xfrm>
            <a:off x="4655848" y="3121648"/>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userDrawn="1"/>
        </p:nvSpPr>
        <p:spPr>
          <a:xfrm>
            <a:off x="4655848" y="3545787"/>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userDrawn="1"/>
        </p:nvSpPr>
        <p:spPr>
          <a:xfrm>
            <a:off x="4655848" y="3969926"/>
            <a:ext cx="2100056" cy="359371"/>
          </a:xfrm>
          <a:prstGeom prst="roundRect">
            <a:avLst>
              <a:gd name="adj" fmla="val 88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userDrawn="1"/>
        </p:nvSpPr>
        <p:spPr>
          <a:xfrm>
            <a:off x="5863135" y="4307393"/>
            <a:ext cx="987771" cy="200055"/>
          </a:xfrm>
          <a:prstGeom prst="rect">
            <a:avLst/>
          </a:prstGeom>
          <a:noFill/>
        </p:spPr>
        <p:txBody>
          <a:bodyPr wrap="none" rtlCol="0">
            <a:spAutoFit/>
          </a:bodyPr>
          <a:lstStyle/>
          <a:p>
            <a:pPr algn="ctr"/>
            <a:r>
              <a:rPr kumimoji="1" lang="en-US" altLang="ja-JP" sz="700" b="1" dirty="0" smtClean="0">
                <a:solidFill>
                  <a:schemeClr val="bg1"/>
                </a:solidFill>
                <a:latin typeface="HGPｺﾞｼｯｸM" panose="020B0600000000000000" pitchFamily="50" charset="-128"/>
                <a:ea typeface="HGPｺﾞｼｯｸM" panose="020B0600000000000000" pitchFamily="50" charset="-128"/>
              </a:rPr>
              <a:t>※</a:t>
            </a:r>
            <a:r>
              <a:rPr kumimoji="1" lang="ja-JP" altLang="en-US" sz="700" b="1" dirty="0" smtClean="0">
                <a:solidFill>
                  <a:schemeClr val="bg1"/>
                </a:solidFill>
                <a:latin typeface="HGPｺﾞｼｯｸM" panose="020B0600000000000000" pitchFamily="50" charset="-128"/>
                <a:ea typeface="HGPｺﾞｼｯｸM" panose="020B0600000000000000" pitchFamily="50" charset="-128"/>
              </a:rPr>
              <a:t>コースは一例です。</a:t>
            </a:r>
            <a:endParaRPr kumimoji="1" lang="en-US" altLang="ja-JP" sz="700" b="1" dirty="0" smtClean="0">
              <a:solidFill>
                <a:schemeClr val="bg1"/>
              </a:solidFill>
              <a:latin typeface="HGPｺﾞｼｯｸM" panose="020B0600000000000000" pitchFamily="50" charset="-128"/>
              <a:ea typeface="HGPｺﾞｼｯｸM" panose="020B0600000000000000" pitchFamily="50" charset="-128"/>
            </a:endParaRPr>
          </a:p>
        </p:txBody>
      </p:sp>
      <p:pic>
        <p:nvPicPr>
          <p:cNvPr id="45" name="図 44"/>
          <p:cNvPicPr>
            <a:picLocks noChangeAspect="1"/>
          </p:cNvPicPr>
          <p:nvPr userDrawn="1"/>
        </p:nvPicPr>
        <p:blipFill>
          <a:blip r:embed="rId21" cstate="print">
            <a:clrChange>
              <a:clrFrom>
                <a:srgbClr val="A5C038"/>
              </a:clrFrom>
              <a:clrTo>
                <a:srgbClr val="A5C038">
                  <a:alpha val="0"/>
                </a:srgbClr>
              </a:clrTo>
            </a:clrChange>
          </a:blip>
          <a:stretch>
            <a:fillRect/>
          </a:stretch>
        </p:blipFill>
        <p:spPr>
          <a:xfrm>
            <a:off x="110982" y="7444139"/>
            <a:ext cx="2969438" cy="594806"/>
          </a:xfrm>
          <a:prstGeom prst="rect">
            <a:avLst/>
          </a:prstGeom>
        </p:spPr>
      </p:pic>
      <p:sp>
        <p:nvSpPr>
          <p:cNvPr id="46" name="角丸四角形 45"/>
          <p:cNvSpPr/>
          <p:nvPr userDrawn="1"/>
        </p:nvSpPr>
        <p:spPr>
          <a:xfrm>
            <a:off x="116632" y="7460580"/>
            <a:ext cx="2916000" cy="540000"/>
          </a:xfrm>
          <a:prstGeom prst="roundRect">
            <a:avLst>
              <a:gd name="adj" fmla="val 116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userDrawn="1"/>
        </p:nvSpPr>
        <p:spPr>
          <a:xfrm>
            <a:off x="116632" y="7515671"/>
            <a:ext cx="895846" cy="461665"/>
          </a:xfrm>
          <a:prstGeom prst="rect">
            <a:avLst/>
          </a:prstGeom>
          <a:noFill/>
        </p:spPr>
        <p:txBody>
          <a:bodyPr wrap="square" rtlCol="0">
            <a:spAutoFit/>
          </a:bodyPr>
          <a:lstStyle/>
          <a:p>
            <a:r>
              <a:rPr kumimoji="1" lang="ja-JP" altLang="en-US" sz="2400" b="0" dirty="0" smtClean="0">
                <a:solidFill>
                  <a:schemeClr val="tx1"/>
                </a:solidFill>
                <a:latin typeface="HGP創英角ｺﾞｼｯｸUB" pitchFamily="50" charset="-128"/>
                <a:ea typeface="HGP創英角ｺﾞｼｯｸUB" pitchFamily="50" charset="-128"/>
              </a:rPr>
              <a:t>月額</a:t>
            </a:r>
            <a:endParaRPr kumimoji="1" lang="ja-JP" altLang="en-US" sz="2400" b="0" dirty="0">
              <a:solidFill>
                <a:schemeClr val="tx1"/>
              </a:solidFill>
              <a:latin typeface="HGP創英角ｺﾞｼｯｸUB" pitchFamily="50" charset="-128"/>
              <a:ea typeface="HGP創英角ｺﾞｼｯｸUB" pitchFamily="50" charset="-128"/>
            </a:endParaRPr>
          </a:p>
        </p:txBody>
      </p:sp>
      <p:sp>
        <p:nvSpPr>
          <p:cNvPr id="48" name="テキスト ボックス 47"/>
          <p:cNvSpPr txBox="1"/>
          <p:nvPr userDrawn="1"/>
        </p:nvSpPr>
        <p:spPr>
          <a:xfrm>
            <a:off x="2552205" y="7485980"/>
            <a:ext cx="648071" cy="523220"/>
          </a:xfrm>
          <a:prstGeom prst="rect">
            <a:avLst/>
          </a:prstGeom>
          <a:noFill/>
        </p:spPr>
        <p:txBody>
          <a:bodyPr wrap="square" rtlCol="0">
            <a:spAutoFit/>
          </a:bodyPr>
          <a:lstStyle/>
          <a:p>
            <a:r>
              <a:rPr kumimoji="1" lang="ja-JP" altLang="en-US" sz="2800" b="0" dirty="0" smtClean="0">
                <a:solidFill>
                  <a:srgbClr val="FF0000"/>
                </a:solidFill>
                <a:latin typeface="HGP創英角ｺﾞｼｯｸUB" pitchFamily="50" charset="-128"/>
                <a:ea typeface="HGP創英角ｺﾞｼｯｸUB" pitchFamily="50" charset="-128"/>
              </a:rPr>
              <a:t>円</a:t>
            </a:r>
            <a:endParaRPr kumimoji="1" lang="ja-JP" altLang="en-US" sz="2800" b="0" dirty="0">
              <a:solidFill>
                <a:srgbClr val="FF0000"/>
              </a:solidFill>
              <a:latin typeface="HGP創英角ｺﾞｼｯｸUB" pitchFamily="50" charset="-128"/>
              <a:ea typeface="HGP創英角ｺﾞｼｯｸUB" pitchFamily="50" charset="-128"/>
            </a:endParaRPr>
          </a:p>
        </p:txBody>
      </p:sp>
      <p:sp>
        <p:nvSpPr>
          <p:cNvPr id="49" name="テキスト ボックス 48"/>
          <p:cNvSpPr txBox="1"/>
          <p:nvPr userDrawn="1"/>
        </p:nvSpPr>
        <p:spPr>
          <a:xfrm>
            <a:off x="2524646" y="7447880"/>
            <a:ext cx="648072" cy="215444"/>
          </a:xfrm>
          <a:prstGeom prst="rect">
            <a:avLst/>
          </a:prstGeom>
          <a:noFill/>
        </p:spPr>
        <p:txBody>
          <a:bodyPr wrap="square" rtlCol="0">
            <a:spAutoFit/>
          </a:bodyPr>
          <a:lstStyle/>
          <a:p>
            <a:r>
              <a:rPr kumimoji="1" lang="ja-JP" altLang="en-US" sz="800" b="0" dirty="0" smtClean="0">
                <a:solidFill>
                  <a:schemeClr val="tx1"/>
                </a:solidFill>
                <a:latin typeface="HGSｺﾞｼｯｸM" pitchFamily="50" charset="-128"/>
                <a:ea typeface="HGSｺﾞｼｯｸM" pitchFamily="50" charset="-128"/>
              </a:rPr>
              <a:t>（税別）</a:t>
            </a:r>
            <a:endParaRPr kumimoji="1" lang="ja-JP" altLang="en-US" sz="800" b="0" dirty="0">
              <a:solidFill>
                <a:schemeClr val="tx1"/>
              </a:solidFill>
              <a:latin typeface="HGSｺﾞｼｯｸM" pitchFamily="50" charset="-128"/>
              <a:ea typeface="HGSｺﾞｼｯｸM" pitchFamily="50"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44624" y="6969224"/>
            <a:ext cx="4104456" cy="1440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01947"/>
            <a:ext cx="6858000" cy="1419376"/>
          </a:xfrm>
          <a:prstGeom prst="rect">
            <a:avLst/>
          </a:prstGeom>
        </p:spPr>
      </p:pic>
      <p:pic>
        <p:nvPicPr>
          <p:cNvPr id="22" name="図 21" descr="パーツ1.png"/>
          <p:cNvPicPr>
            <a:picLocks noChangeAspect="1"/>
          </p:cNvPicPr>
          <p:nvPr/>
        </p:nvPicPr>
        <p:blipFill rotWithShape="1">
          <a:blip r:embed="rId3" cstate="print">
            <a:extLst>
              <a:ext uri="{28A0092B-C50C-407E-A947-70E740481C1C}">
                <a14:useLocalDpi xmlns:a14="http://schemas.microsoft.com/office/drawing/2010/main" val="0"/>
              </a:ext>
            </a:extLst>
          </a:blip>
          <a:srcRect l="2669" t="45088" r="49181" b="15396"/>
          <a:stretch/>
        </p:blipFill>
        <p:spPr>
          <a:xfrm>
            <a:off x="113392" y="7316224"/>
            <a:ext cx="2045607" cy="938894"/>
          </a:xfrm>
          <a:prstGeom prst="rect">
            <a:avLst/>
          </a:prstGeom>
        </p:spPr>
      </p:pic>
      <p:pic>
        <p:nvPicPr>
          <p:cNvPr id="9" name="Picture 2"/>
          <p:cNvPicPr>
            <a:picLocks noChangeAspect="1" noChangeArrowheads="1"/>
          </p:cNvPicPr>
          <p:nvPr/>
        </p:nvPicPr>
        <p:blipFill rotWithShape="1">
          <a:blip r:embed="rId4" cstate="print"/>
          <a:srcRect t="2621" b="16506"/>
          <a:stretch/>
        </p:blipFill>
        <p:spPr bwMode="auto">
          <a:xfrm>
            <a:off x="0" y="652042"/>
            <a:ext cx="6858000" cy="4156942"/>
          </a:xfrm>
          <a:prstGeom prst="rect">
            <a:avLst/>
          </a:prstGeom>
          <a:noFill/>
          <a:ln w="9525">
            <a:noFill/>
            <a:miter lim="800000"/>
            <a:headEnd/>
            <a:tailEnd/>
          </a:ln>
        </p:spPr>
      </p:pic>
      <p:sp>
        <p:nvSpPr>
          <p:cNvPr id="10" name="正方形/長方形 9"/>
          <p:cNvSpPr/>
          <p:nvPr/>
        </p:nvSpPr>
        <p:spPr>
          <a:xfrm>
            <a:off x="0" y="4160912"/>
            <a:ext cx="6858000" cy="1008112"/>
          </a:xfrm>
          <a:prstGeom prst="rect">
            <a:avLst/>
          </a:prstGeom>
          <a:solidFill>
            <a:srgbClr val="0036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3" name="図 6" descr="素材-07.png"/>
          <p:cNvPicPr>
            <a:picLocks noChangeAspect="1"/>
          </p:cNvPicPr>
          <p:nvPr/>
        </p:nvPicPr>
        <p:blipFill rotWithShape="1">
          <a:blip r:embed="rId5" cstate="print"/>
          <a:srcRect r="-1645" b="57235"/>
          <a:stretch/>
        </p:blipFill>
        <p:spPr bwMode="auto">
          <a:xfrm>
            <a:off x="4428609" y="1928664"/>
            <a:ext cx="2384767" cy="3240360"/>
          </a:xfrm>
          <a:prstGeom prst="rect">
            <a:avLst/>
          </a:prstGeom>
          <a:noFill/>
          <a:ln>
            <a:noFill/>
          </a:ln>
        </p:spPr>
      </p:pic>
      <p:sp>
        <p:nvSpPr>
          <p:cNvPr id="14" name="正方形/長方形 13"/>
          <p:cNvSpPr/>
          <p:nvPr/>
        </p:nvSpPr>
        <p:spPr>
          <a:xfrm>
            <a:off x="0" y="0"/>
            <a:ext cx="6858000" cy="1640632"/>
          </a:xfrm>
          <a:prstGeom prst="rect">
            <a:avLst/>
          </a:prstGeom>
          <a:gradFill flip="none" rotWithShape="1">
            <a:gsLst>
              <a:gs pos="56000">
                <a:schemeClr val="bg1"/>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93"/>
          <p:cNvSpPr txBox="1">
            <a:spLocks noChangeArrowheads="1"/>
          </p:cNvSpPr>
          <p:nvPr/>
        </p:nvSpPr>
        <p:spPr bwMode="auto">
          <a:xfrm>
            <a:off x="6050816" y="4664968"/>
            <a:ext cx="697627" cy="36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lnSpc>
                <a:spcPct val="120000"/>
              </a:lnSpc>
              <a:defRPr/>
            </a:pPr>
            <a:r>
              <a:rPr lang="ja-JP" altLang="en-US" sz="700" b="1" i="0" dirty="0" smtClean="0">
                <a:solidFill>
                  <a:srgbClr val="FFFFFF"/>
                </a:solidFill>
                <a:effectLst/>
                <a:latin typeface="メイリオ"/>
                <a:ea typeface="メイリオ"/>
                <a:cs typeface="メイリオ"/>
              </a:rPr>
              <a:t>教育のプロ</a:t>
            </a:r>
          </a:p>
          <a:p>
            <a:pPr algn="ctr">
              <a:lnSpc>
                <a:spcPct val="120000"/>
              </a:lnSpc>
              <a:defRPr/>
            </a:pPr>
            <a:r>
              <a:rPr lang="ja-JP" altLang="en-US" sz="800" b="1" i="0" dirty="0" smtClean="0">
                <a:solidFill>
                  <a:srgbClr val="FFFFFF"/>
                </a:solidFill>
                <a:effectLst/>
                <a:latin typeface="メイリオ"/>
                <a:ea typeface="メイリオ"/>
                <a:cs typeface="メイリオ"/>
              </a:rPr>
              <a:t>トライさん</a:t>
            </a:r>
          </a:p>
        </p:txBody>
      </p:sp>
      <p:pic>
        <p:nvPicPr>
          <p:cNvPr id="16" name="図 15"/>
          <p:cNvPicPr>
            <a:picLocks noChangeAspect="1"/>
          </p:cNvPicPr>
          <p:nvPr/>
        </p:nvPicPr>
        <p:blipFill>
          <a:blip r:embed="rId6" cstate="print"/>
          <a:stretch>
            <a:fillRect/>
          </a:stretch>
        </p:blipFill>
        <p:spPr>
          <a:xfrm>
            <a:off x="16363" y="179453"/>
            <a:ext cx="2376389" cy="297384"/>
          </a:xfrm>
          <a:prstGeom prst="rect">
            <a:avLst/>
          </a:prstGeom>
        </p:spPr>
      </p:pic>
      <p:sp>
        <p:nvSpPr>
          <p:cNvPr id="17" name="テキスト ボックス 16"/>
          <p:cNvSpPr txBox="1"/>
          <p:nvPr/>
        </p:nvSpPr>
        <p:spPr>
          <a:xfrm>
            <a:off x="2220163" y="121346"/>
            <a:ext cx="2938636" cy="369332"/>
          </a:xfrm>
          <a:prstGeom prst="rect">
            <a:avLst/>
          </a:prstGeom>
          <a:noFill/>
        </p:spPr>
        <p:txBody>
          <a:bodyPr wrap="square" rtlCol="0">
            <a:spAutoFit/>
          </a:bodyPr>
          <a:lstStyle/>
          <a:p>
            <a:pPr algn="ctr"/>
            <a:r>
              <a:rPr kumimoji="1" lang="ja-JP" altLang="en-US" dirty="0" smtClean="0">
                <a:latin typeface="HGPｺﾞｼｯｸE" panose="020B0900000000000000" pitchFamily="50" charset="-128"/>
                <a:ea typeface="HGPｺﾞｼｯｸE" panose="020B0900000000000000" pitchFamily="50" charset="-128"/>
              </a:rPr>
              <a:t>から生まれた個別指導塾</a:t>
            </a:r>
            <a:endParaRPr kumimoji="1" lang="ja-JP" altLang="en-US" dirty="0">
              <a:latin typeface="HGPｺﾞｼｯｸE" panose="020B0900000000000000" pitchFamily="50" charset="-128"/>
              <a:ea typeface="HGPｺﾞｼｯｸE" panose="020B0900000000000000" pitchFamily="50" charset="-128"/>
            </a:endParaRPr>
          </a:p>
        </p:txBody>
      </p:sp>
      <p:pic>
        <p:nvPicPr>
          <p:cNvPr id="19" name="図 18"/>
          <p:cNvPicPr>
            <a:picLocks noChangeAspect="1"/>
          </p:cNvPicPr>
          <p:nvPr/>
        </p:nvPicPr>
        <p:blipFill>
          <a:blip r:embed="rId7" cstate="print"/>
          <a:stretch>
            <a:fillRect/>
          </a:stretch>
        </p:blipFill>
        <p:spPr>
          <a:xfrm>
            <a:off x="5013176" y="56456"/>
            <a:ext cx="1808580" cy="537858"/>
          </a:xfrm>
          <a:prstGeom prst="rect">
            <a:avLst/>
          </a:prstGeom>
        </p:spPr>
      </p:pic>
      <p:sp>
        <p:nvSpPr>
          <p:cNvPr id="3" name="テキスト ボックス 2"/>
          <p:cNvSpPr txBox="1"/>
          <p:nvPr/>
        </p:nvSpPr>
        <p:spPr>
          <a:xfrm>
            <a:off x="58411" y="4589618"/>
            <a:ext cx="5068623" cy="452341"/>
          </a:xfrm>
          <a:prstGeom prst="rect">
            <a:avLst/>
          </a:prstGeom>
          <a:noFill/>
        </p:spPr>
        <p:txBody>
          <a:bodyPr wrap="square" lIns="0" tIns="0" rIns="0" bIns="0" rtlCol="0" anchor="ctr" anchorCtr="0">
            <a:noAutofit/>
          </a:bodyPr>
          <a:lstStyle/>
          <a:p>
            <a:r>
              <a:rPr lang="en-US" altLang="ja-JP" sz="3200" kern="400" spc="-50" dirty="0" smtClean="0">
                <a:solidFill>
                  <a:srgbClr val="FFFF00"/>
                </a:solidFill>
                <a:latin typeface="HGP創英角ｺﾞｼｯｸUB"/>
                <a:ea typeface="HGP創英角ｺﾞｼｯｸUB"/>
                <a:cs typeface="HGP創英角ｺﾞｼｯｸUB"/>
              </a:rPr>
              <a:t>90</a:t>
            </a:r>
            <a:r>
              <a:rPr lang="ja-JP" altLang="en-US" sz="3200" kern="400" spc="-50" dirty="0" smtClean="0">
                <a:solidFill>
                  <a:srgbClr val="FFFF00"/>
                </a:solidFill>
                <a:latin typeface="HGP創英角ｺﾞｼｯｸUB"/>
                <a:ea typeface="HGP創英角ｺﾞｼｯｸUB"/>
                <a:cs typeface="HGP創英角ｺﾞｼｯｸUB"/>
              </a:rPr>
              <a:t>分</a:t>
            </a:r>
            <a:r>
              <a:rPr lang="en-US" altLang="ja-JP" sz="3200" kern="400" spc="-50" dirty="0" smtClean="0">
                <a:solidFill>
                  <a:srgbClr val="FFFF00"/>
                </a:solidFill>
                <a:latin typeface="HGP創英角ｺﾞｼｯｸUB"/>
                <a:ea typeface="HGP創英角ｺﾞｼｯｸUB"/>
                <a:cs typeface="HGP創英角ｺﾞｼｯｸUB"/>
              </a:rPr>
              <a:t>×</a:t>
            </a:r>
            <a:r>
              <a:rPr lang="ja-JP" altLang="en-US" sz="3200" kern="400" spc="-50" dirty="0" smtClean="0">
                <a:solidFill>
                  <a:srgbClr val="FFFF00"/>
                </a:solidFill>
                <a:latin typeface="HGP創英角ｺﾞｼｯｸUB"/>
                <a:ea typeface="HGP創英角ｺﾞｼｯｸUB"/>
                <a:cs typeface="HGP創英角ｺﾞｼｯｸUB"/>
              </a:rPr>
              <a:t>３回授業料</a:t>
            </a:r>
            <a:r>
              <a:rPr lang="en-US" altLang="ja-JP" sz="3200" kern="400" spc="-50" dirty="0" smtClean="0">
                <a:solidFill>
                  <a:srgbClr val="FFFF00"/>
                </a:solidFill>
                <a:latin typeface="HGP創英角ｺﾞｼｯｸUB"/>
                <a:ea typeface="HGP創英角ｺﾞｼｯｸUB"/>
                <a:cs typeface="HGP創英角ｺﾞｼｯｸUB"/>
              </a:rPr>
              <a:t> </a:t>
            </a:r>
            <a:r>
              <a:rPr lang="ja-JP" altLang="en-US" sz="3200" kern="400" spc="-50" dirty="0" smtClean="0">
                <a:solidFill>
                  <a:srgbClr val="FFFF00"/>
                </a:solidFill>
                <a:latin typeface="HGP創英角ｺﾞｼｯｸUB"/>
                <a:ea typeface="HGP創英角ｺﾞｼｯｸUB"/>
                <a:cs typeface="HGP創英角ｺﾞｼｯｸUB"/>
              </a:rPr>
              <a:t>無料</a:t>
            </a:r>
            <a:endParaRPr lang="en-US" altLang="ja-JP" sz="3200" kern="400" spc="-50" dirty="0" smtClean="0">
              <a:solidFill>
                <a:srgbClr val="FFFF00"/>
              </a:solidFill>
              <a:latin typeface="HGP創英角ｺﾞｼｯｸUB"/>
              <a:ea typeface="HGP創英角ｺﾞｼｯｸUB"/>
              <a:cs typeface="HGP創英角ｺﾞｼｯｸUB"/>
            </a:endParaRPr>
          </a:p>
          <a:p>
            <a:r>
              <a:rPr lang="en-US" altLang="ja-JP" sz="1100" kern="400" spc="-50" dirty="0" smtClean="0">
                <a:solidFill>
                  <a:srgbClr val="FFFF00"/>
                </a:solidFill>
                <a:latin typeface="HGP創英角ｺﾞｼｯｸUB"/>
                <a:ea typeface="HGP創英角ｺﾞｼｯｸUB"/>
                <a:cs typeface="HGP創英角ｺﾞｼｯｸUB"/>
              </a:rPr>
              <a:t>※</a:t>
            </a:r>
            <a:r>
              <a:rPr lang="ja-JP" altLang="en-US" sz="1100" dirty="0" smtClean="0">
                <a:solidFill>
                  <a:srgbClr val="FFFF00"/>
                </a:solidFill>
              </a:rPr>
              <a:t>新規</a:t>
            </a:r>
            <a:r>
              <a:rPr lang="ja-JP" altLang="en-US" sz="1100" dirty="0">
                <a:solidFill>
                  <a:srgbClr val="FFFF00"/>
                </a:solidFill>
              </a:rPr>
              <a:t>入会で</a:t>
            </a:r>
            <a:r>
              <a:rPr lang="en-US" altLang="ja-JP" sz="1100" dirty="0">
                <a:solidFill>
                  <a:srgbClr val="FFFF00"/>
                </a:solidFill>
              </a:rPr>
              <a:t>3</a:t>
            </a:r>
            <a:r>
              <a:rPr lang="ja-JP" altLang="en-US" sz="1100" dirty="0">
                <a:solidFill>
                  <a:srgbClr val="FFFF00"/>
                </a:solidFill>
              </a:rPr>
              <a:t>ヶ月以上通塾の</a:t>
            </a:r>
            <a:r>
              <a:rPr lang="ja-JP" altLang="en-US" sz="1100" dirty="0" smtClean="0">
                <a:solidFill>
                  <a:srgbClr val="FFFF00"/>
                </a:solidFill>
              </a:rPr>
              <a:t>場合に限ります　　申込期限１</a:t>
            </a:r>
            <a:r>
              <a:rPr lang="ja-JP" altLang="en-US" sz="1100" dirty="0">
                <a:solidFill>
                  <a:srgbClr val="FFFF00"/>
                </a:solidFill>
              </a:rPr>
              <a:t>２</a:t>
            </a:r>
            <a:r>
              <a:rPr lang="ja-JP" altLang="en-US" sz="1100" dirty="0" smtClean="0">
                <a:solidFill>
                  <a:srgbClr val="FFFF00"/>
                </a:solidFill>
              </a:rPr>
              <a:t>月３１日</a:t>
            </a:r>
            <a:endParaRPr lang="en-US" altLang="ja-JP" sz="1100" kern="400" spc="-50" dirty="0" smtClean="0">
              <a:solidFill>
                <a:srgbClr val="FFFF00"/>
              </a:solidFill>
              <a:latin typeface="HGP創英角ｺﾞｼｯｸUB"/>
              <a:ea typeface="HGP創英角ｺﾞｼｯｸUB"/>
              <a:cs typeface="HGP創英角ｺﾞｼｯｸUB"/>
            </a:endParaRPr>
          </a:p>
        </p:txBody>
      </p:sp>
      <p:sp>
        <p:nvSpPr>
          <p:cNvPr id="8" name="テキスト ボックス 7"/>
          <p:cNvSpPr txBox="1"/>
          <p:nvPr/>
        </p:nvSpPr>
        <p:spPr>
          <a:xfrm>
            <a:off x="1556792" y="488504"/>
            <a:ext cx="3960440" cy="523220"/>
          </a:xfrm>
          <a:prstGeom prst="rect">
            <a:avLst/>
          </a:prstGeom>
          <a:noFill/>
        </p:spPr>
        <p:txBody>
          <a:bodyPr wrap="square" rtlCol="0">
            <a:spAutoFit/>
          </a:bodyPr>
          <a:lstStyle/>
          <a:p>
            <a:pPr algn="ctr"/>
            <a:r>
              <a:rPr kumimoji="1" lang="ja-JP" altLang="en-US" sz="2800" b="0" dirty="0" smtClean="0">
                <a:latin typeface="HGPｺﾞｼｯｸE" panose="020B0900000000000000" pitchFamily="50" charset="-128"/>
                <a:ea typeface="HGPｺﾞｼｯｸE" panose="020B0900000000000000" pitchFamily="50" charset="-128"/>
              </a:rPr>
              <a:t>○○中学校の皆様へ</a:t>
            </a:r>
            <a:endParaRPr lang="en-US" altLang="ja-JP" sz="2800" dirty="0">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39877" y="4179347"/>
            <a:ext cx="5013176" cy="351621"/>
          </a:xfrm>
          <a:prstGeom prst="rect">
            <a:avLst/>
          </a:prstGeom>
          <a:noFill/>
        </p:spPr>
        <p:txBody>
          <a:bodyPr wrap="square" lIns="0" tIns="0" rIns="0" bIns="0" rtlCol="0" anchor="ctr" anchorCtr="0">
            <a:noAutofit/>
          </a:bodyPr>
          <a:lstStyle/>
          <a:p>
            <a:r>
              <a:rPr lang="ja-JP" altLang="en-US" sz="3200" kern="400" spc="-50" dirty="0" smtClean="0">
                <a:solidFill>
                  <a:schemeClr val="bg1"/>
                </a:solidFill>
                <a:latin typeface="HGP創英角ｺﾞｼｯｸUB"/>
                <a:ea typeface="HGP創英角ｺﾞｼｯｸUB"/>
                <a:cs typeface="HGP創英角ｺﾞｼｯｸUB"/>
              </a:rPr>
              <a:t>○○校</a:t>
            </a:r>
            <a:r>
              <a:rPr lang="ja-JP" altLang="en-US" sz="3200" kern="400" spc="-50" dirty="0">
                <a:solidFill>
                  <a:schemeClr val="bg1"/>
                </a:solidFill>
                <a:latin typeface="HGP創英角ｺﾞｼｯｸUB"/>
                <a:ea typeface="HGP創英角ｺﾞｼｯｸUB"/>
                <a:cs typeface="HGP創英角ｺﾞｼｯｸUB"/>
              </a:rPr>
              <a:t>冬期</a:t>
            </a:r>
            <a:r>
              <a:rPr kumimoji="1" lang="ja-JP" altLang="en-US" sz="3200" kern="400" spc="-50" dirty="0" smtClean="0">
                <a:solidFill>
                  <a:schemeClr val="bg1"/>
                </a:solidFill>
                <a:latin typeface="HGP創英角ｺﾞｼｯｸUB"/>
                <a:ea typeface="HGP創英角ｺﾞｼｯｸUB"/>
                <a:cs typeface="HGP創英角ｺﾞｼｯｸUB"/>
              </a:rPr>
              <a:t>キャンペーン</a:t>
            </a:r>
            <a:endParaRPr kumimoji="1" lang="en-US" altLang="ja-JP" sz="3200" kern="400" spc="-50" dirty="0" smtClean="0">
              <a:solidFill>
                <a:schemeClr val="bg1"/>
              </a:solidFill>
              <a:latin typeface="HGP創英角ｺﾞｼｯｸUB"/>
              <a:ea typeface="HGP創英角ｺﾞｼｯｸUB"/>
              <a:cs typeface="HGP創英角ｺﾞｼｯｸUB"/>
            </a:endParaRPr>
          </a:p>
        </p:txBody>
      </p:sp>
      <p:sp>
        <p:nvSpPr>
          <p:cNvPr id="12" name="テキスト ボックス 11"/>
          <p:cNvSpPr txBox="1"/>
          <p:nvPr/>
        </p:nvSpPr>
        <p:spPr>
          <a:xfrm>
            <a:off x="188640" y="913001"/>
            <a:ext cx="6480720" cy="1015663"/>
          </a:xfrm>
          <a:prstGeom prst="rect">
            <a:avLst/>
          </a:prstGeom>
          <a:noFill/>
        </p:spPr>
        <p:txBody>
          <a:bodyPr wrap="square" rtlCol="0">
            <a:spAutoFit/>
          </a:bodyPr>
          <a:lstStyle/>
          <a:p>
            <a:pPr algn="dist"/>
            <a:r>
              <a:rPr lang="ja-JP" altLang="en-US" sz="6000" dirty="0" smtClean="0">
                <a:solidFill>
                  <a:srgbClr val="FF0000"/>
                </a:solidFill>
                <a:latin typeface="HGPｺﾞｼｯｸE" panose="020B0900000000000000" pitchFamily="50" charset="-128"/>
                <a:ea typeface="HGPｺﾞｼｯｸE" panose="020B0900000000000000" pitchFamily="50" charset="-128"/>
              </a:rPr>
              <a:t>冬期講習　受付中　</a:t>
            </a:r>
            <a:endParaRPr kumimoji="1" lang="ja-JP" altLang="en-US" sz="6000" b="0" dirty="0">
              <a:solidFill>
                <a:srgbClr val="FF0000"/>
              </a:solidFill>
              <a:latin typeface="HGPｺﾞｼｯｸE" panose="020B0900000000000000" pitchFamily="50" charset="-128"/>
              <a:ea typeface="HGPｺﾞｼｯｸE" panose="020B0900000000000000" pitchFamily="50" charset="-128"/>
            </a:endParaRPr>
          </a:p>
        </p:txBody>
      </p:sp>
      <p:sp>
        <p:nvSpPr>
          <p:cNvPr id="18" name="テキスト ボックス 17"/>
          <p:cNvSpPr txBox="1"/>
          <p:nvPr/>
        </p:nvSpPr>
        <p:spPr>
          <a:xfrm>
            <a:off x="8919607" y="4804764"/>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8640" y="5876290"/>
            <a:ext cx="6861650" cy="792088"/>
          </a:xfrm>
          <a:prstGeom prst="rect">
            <a:avLst/>
          </a:prstGeom>
          <a:noFill/>
        </p:spPr>
        <p:txBody>
          <a:bodyPr wrap="none" lIns="0" tIns="0" rIns="0" bIns="0" rtlCol="0">
            <a:normAutofit/>
          </a:bodyPr>
          <a:lstStyle/>
          <a:p>
            <a:pPr>
              <a:lnSpc>
                <a:spcPct val="110000"/>
              </a:lnSpc>
            </a:pPr>
            <a:r>
              <a:rPr lang="ja-JP" altLang="en-US" sz="1400" dirty="0">
                <a:solidFill>
                  <a:srgbClr val="00366C"/>
                </a:solidFill>
                <a:latin typeface="メイリオ"/>
                <a:ea typeface="メイリオ"/>
                <a:cs typeface="メイリオ"/>
              </a:rPr>
              <a:t>トライは、お子さまが勉強に集中するための教室づくりにもこだわっています。</a:t>
            </a:r>
          </a:p>
          <a:p>
            <a:pPr>
              <a:lnSpc>
                <a:spcPct val="110000"/>
              </a:lnSpc>
            </a:pPr>
            <a:r>
              <a:rPr lang="ja-JP" altLang="en-US" sz="1400" dirty="0">
                <a:solidFill>
                  <a:srgbClr val="00366C"/>
                </a:solidFill>
                <a:latin typeface="メイリオ"/>
                <a:ea typeface="メイリオ"/>
                <a:cs typeface="メイリオ"/>
              </a:rPr>
              <a:t>教室の照度や内装、明るく落ち着いた雰囲気で、毎日でも通いたくなる学習</a:t>
            </a:r>
            <a:r>
              <a:rPr lang="ja-JP" altLang="en-US" sz="1400" dirty="0" smtClean="0">
                <a:solidFill>
                  <a:srgbClr val="00366C"/>
                </a:solidFill>
                <a:latin typeface="メイリオ"/>
                <a:ea typeface="メイリオ"/>
                <a:cs typeface="メイリオ"/>
              </a:rPr>
              <a:t>環境</a:t>
            </a:r>
            <a:endParaRPr lang="en-US" altLang="ja-JP" sz="1400" dirty="0" smtClean="0">
              <a:solidFill>
                <a:srgbClr val="00366C"/>
              </a:solidFill>
              <a:latin typeface="メイリオ"/>
              <a:ea typeface="メイリオ"/>
              <a:cs typeface="メイリオ"/>
            </a:endParaRPr>
          </a:p>
          <a:p>
            <a:pPr>
              <a:lnSpc>
                <a:spcPct val="110000"/>
              </a:lnSpc>
            </a:pPr>
            <a:r>
              <a:rPr lang="ja-JP" altLang="en-US" sz="1400" dirty="0" smtClean="0">
                <a:solidFill>
                  <a:srgbClr val="00366C"/>
                </a:solidFill>
                <a:latin typeface="メイリオ"/>
                <a:ea typeface="メイリオ"/>
                <a:cs typeface="メイリオ"/>
              </a:rPr>
              <a:t>を</a:t>
            </a:r>
            <a:r>
              <a:rPr lang="ja-JP" altLang="en-US" sz="1400" dirty="0">
                <a:solidFill>
                  <a:srgbClr val="00366C"/>
                </a:solidFill>
                <a:latin typeface="メイリオ"/>
                <a:ea typeface="メイリオ"/>
                <a:cs typeface="メイリオ"/>
              </a:rPr>
              <a:t>完備</a:t>
            </a:r>
            <a:r>
              <a:rPr lang="ja-JP" altLang="en-US" sz="1400" dirty="0" smtClean="0">
                <a:solidFill>
                  <a:srgbClr val="00366C"/>
                </a:solidFill>
                <a:latin typeface="メイリオ"/>
                <a:ea typeface="メイリオ"/>
                <a:cs typeface="メイリオ"/>
              </a:rPr>
              <a:t>。ぜひ</a:t>
            </a:r>
            <a:r>
              <a:rPr lang="ja-JP" altLang="en-US" sz="1400" dirty="0">
                <a:solidFill>
                  <a:srgbClr val="00366C"/>
                </a:solidFill>
                <a:latin typeface="メイリオ"/>
                <a:ea typeface="メイリオ"/>
                <a:cs typeface="メイリオ"/>
              </a:rPr>
              <a:t>お近くのトライをご見学ください。</a:t>
            </a:r>
            <a:endParaRPr kumimoji="1" lang="ja-JP" altLang="en-US" sz="1400" dirty="0">
              <a:solidFill>
                <a:srgbClr val="00366C"/>
              </a:solidFill>
              <a:latin typeface="メイリオ"/>
              <a:ea typeface="メイリオ"/>
              <a:cs typeface="メイリオ"/>
            </a:endParaRPr>
          </a:p>
        </p:txBody>
      </p:sp>
      <p:sp>
        <p:nvSpPr>
          <p:cNvPr id="6" name="テキスト ボックス 5"/>
          <p:cNvSpPr txBox="1"/>
          <p:nvPr/>
        </p:nvSpPr>
        <p:spPr>
          <a:xfrm>
            <a:off x="92341" y="5352692"/>
            <a:ext cx="6597351" cy="369332"/>
          </a:xfrm>
          <a:prstGeom prst="rect">
            <a:avLst/>
          </a:prstGeom>
          <a:noFill/>
        </p:spPr>
        <p:txBody>
          <a:bodyPr wrap="none" lIns="0" tIns="0" rIns="0" bIns="0" rtlCol="0">
            <a:noAutofit/>
          </a:bodyPr>
          <a:lstStyle/>
          <a:p>
            <a:pPr algn="dist"/>
            <a:r>
              <a:rPr lang="ja-JP" altLang="en-US" sz="2000" b="1" dirty="0">
                <a:solidFill>
                  <a:srgbClr val="00366C"/>
                </a:solidFill>
                <a:latin typeface="メイリオ"/>
                <a:ea typeface="メイリオ"/>
                <a:cs typeface="メイリオ"/>
              </a:rPr>
              <a:t>トライプラスはお子様の始めたい気持ちを成果に変えます</a:t>
            </a:r>
            <a:endParaRPr kumimoji="1" lang="ja-JP" altLang="en-US" sz="2000" b="1" dirty="0">
              <a:solidFill>
                <a:srgbClr val="00366C"/>
              </a:solidFill>
              <a:latin typeface="メイリオ"/>
              <a:ea typeface="メイリオ"/>
              <a:cs typeface="メイリオ"/>
            </a:endParaRPr>
          </a:p>
        </p:txBody>
      </p:sp>
      <p:pic>
        <p:nvPicPr>
          <p:cNvPr id="28" name="図 27" descr="パーツ1.png"/>
          <p:cNvPicPr>
            <a:picLocks noChangeAspect="1"/>
          </p:cNvPicPr>
          <p:nvPr/>
        </p:nvPicPr>
        <p:blipFill rotWithShape="1">
          <a:blip r:embed="rId8" cstate="print">
            <a:extLst>
              <a:ext uri="{28A0092B-C50C-407E-A947-70E740481C1C}">
                <a14:useLocalDpi xmlns:a14="http://schemas.microsoft.com/office/drawing/2010/main" val="0"/>
              </a:ext>
            </a:extLst>
          </a:blip>
          <a:srcRect l="52527" t="45074" r="2526" b="15411"/>
          <a:stretch/>
        </p:blipFill>
        <p:spPr>
          <a:xfrm>
            <a:off x="2220163" y="7316224"/>
            <a:ext cx="1909535" cy="938894"/>
          </a:xfrm>
          <a:prstGeom prst="rect">
            <a:avLst/>
          </a:prstGeom>
        </p:spPr>
      </p:pic>
      <p:sp>
        <p:nvSpPr>
          <p:cNvPr id="31" name="テキスト ボックス 30"/>
          <p:cNvSpPr txBox="1"/>
          <p:nvPr/>
        </p:nvSpPr>
        <p:spPr>
          <a:xfrm>
            <a:off x="116632" y="6969224"/>
            <a:ext cx="6861650" cy="360040"/>
          </a:xfrm>
          <a:prstGeom prst="rect">
            <a:avLst/>
          </a:prstGeom>
          <a:noFill/>
        </p:spPr>
        <p:txBody>
          <a:bodyPr wrap="none" lIns="0" tIns="0" rIns="0" bIns="0" rtlCol="0">
            <a:normAutofit/>
          </a:bodyPr>
          <a:lstStyle/>
          <a:p>
            <a:r>
              <a:rPr lang="ja-JP" altLang="en-US" sz="2000" b="1" dirty="0" smtClean="0">
                <a:solidFill>
                  <a:srgbClr val="FF0000"/>
                </a:solidFill>
                <a:latin typeface="メイリオ"/>
                <a:ea typeface="メイリオ"/>
                <a:cs typeface="メイリオ"/>
              </a:rPr>
              <a:t>この冬勉強が好きになりたい君へ！</a:t>
            </a:r>
            <a:endParaRPr kumimoji="1" lang="ja-JP" altLang="en-US" sz="2000" b="1" dirty="0">
              <a:solidFill>
                <a:srgbClr val="FF0000"/>
              </a:solidFill>
              <a:latin typeface="メイリオ"/>
              <a:ea typeface="メイリオ"/>
              <a:cs typeface="メイリオ"/>
            </a:endParaRPr>
          </a:p>
        </p:txBody>
      </p:sp>
      <p:sp>
        <p:nvSpPr>
          <p:cNvPr id="33" name="テキスト ボックス 32"/>
          <p:cNvSpPr txBox="1"/>
          <p:nvPr/>
        </p:nvSpPr>
        <p:spPr>
          <a:xfrm>
            <a:off x="116632" y="8278976"/>
            <a:ext cx="4176464" cy="144016"/>
          </a:xfrm>
          <a:prstGeom prst="rect">
            <a:avLst/>
          </a:prstGeom>
          <a:noFill/>
        </p:spPr>
        <p:txBody>
          <a:bodyPr wrap="none" lIns="0" tIns="0" rIns="0" bIns="0" rtlCol="0">
            <a:normAutofit lnSpcReduction="10000"/>
          </a:bodyPr>
          <a:lstStyle/>
          <a:p>
            <a:r>
              <a:rPr kumimoji="1" lang="ja-JP" altLang="en-US" sz="950" dirty="0" smtClean="0">
                <a:solidFill>
                  <a:srgbClr val="000000"/>
                </a:solidFill>
                <a:latin typeface="メイリオ"/>
                <a:ea typeface="メイリオ"/>
                <a:cs typeface="メイリオ"/>
              </a:rPr>
              <a:t>教室を実際に見学していただき、詳しいシステムなどもご案内いたします。</a:t>
            </a:r>
            <a:endParaRPr kumimoji="1" lang="ja-JP" altLang="en-US" sz="950" dirty="0">
              <a:solidFill>
                <a:srgbClr val="000000"/>
              </a:solidFill>
              <a:latin typeface="メイリオ"/>
              <a:ea typeface="メイリオ"/>
              <a:cs typeface="メイリオ"/>
            </a:endParaRPr>
          </a:p>
        </p:txBody>
      </p:sp>
      <p:sp>
        <p:nvSpPr>
          <p:cNvPr id="21" name="テキスト ボックス 20"/>
          <p:cNvSpPr txBox="1"/>
          <p:nvPr/>
        </p:nvSpPr>
        <p:spPr>
          <a:xfrm>
            <a:off x="9626600" y="7327900"/>
            <a:ext cx="184666" cy="369332"/>
          </a:xfrm>
          <a:prstGeom prst="rect">
            <a:avLst/>
          </a:prstGeom>
          <a:noFill/>
        </p:spPr>
        <p:txBody>
          <a:bodyPr wrap="none" rtlCol="0">
            <a:spAutoFit/>
          </a:bodyPr>
          <a:lstStyle/>
          <a:p>
            <a:endParaRPr kumimoji="1" lang="ja-JP" altLang="en-US"/>
          </a:p>
        </p:txBody>
      </p:sp>
      <p:sp>
        <p:nvSpPr>
          <p:cNvPr id="2" name="テキスト ボックス 1"/>
          <p:cNvSpPr txBox="1"/>
          <p:nvPr/>
        </p:nvSpPr>
        <p:spPr>
          <a:xfrm>
            <a:off x="5059432" y="7143234"/>
            <a:ext cx="2564904" cy="369332"/>
          </a:xfrm>
          <a:prstGeom prst="rect">
            <a:avLst/>
          </a:prstGeom>
          <a:noFill/>
        </p:spPr>
        <p:txBody>
          <a:bodyPr wrap="square" rtlCol="0">
            <a:spAutoFit/>
          </a:bodyPr>
          <a:lstStyle/>
          <a:p>
            <a:r>
              <a:rPr kumimoji="1" lang="ja-JP" altLang="en-US" dirty="0" smtClean="0"/>
              <a:t>地図</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122</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vt:i4>
      </vt:variant>
    </vt:vector>
  </HeadingPairs>
  <TitlesOfParts>
    <vt:vector size="11" baseType="lpstr">
      <vt:lpstr>HGPｺﾞｼｯｸE</vt:lpstr>
      <vt:lpstr>HGPｺﾞｼｯｸM</vt:lpstr>
      <vt:lpstr>HGP創英角ｺﾞｼｯｸUB</vt:lpstr>
      <vt:lpstr>HGSｺﾞｼｯｸM</vt:lpstr>
      <vt:lpstr>ＭＳ Ｐゴシック</vt:lpstr>
      <vt:lpstr>メイリオ</vt:lpstr>
      <vt:lpstr>Arial</vt:lpstr>
      <vt:lpstr>Calibri</vt:lpstr>
      <vt:lpstr>Office テーマ</vt:lpstr>
      <vt:lpstr>デザインの設定</vt:lpstr>
      <vt:lpstr>PowerPoint プレゼンテーション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英</dc:creator>
  <cp:lastModifiedBy>masanori.sato</cp:lastModifiedBy>
  <cp:revision>100</cp:revision>
  <cp:lastPrinted>2016-04-11T02:53:33Z</cp:lastPrinted>
  <dcterms:created xsi:type="dcterms:W3CDTF">2016-01-16T06:28:33Z</dcterms:created>
  <dcterms:modified xsi:type="dcterms:W3CDTF">2016-10-31T07:14:10Z</dcterms:modified>
</cp:coreProperties>
</file>